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648" r:id="rId1"/>
  </p:sldMasterIdLst>
  <p:notesMasterIdLst>
    <p:notesMasterId r:id="rId7"/>
  </p:notesMasterIdLst>
  <p:sldIdLst>
    <p:sldId id="861" r:id="rId2"/>
    <p:sldId id="1354" r:id="rId3"/>
    <p:sldId id="1360" r:id="rId4"/>
    <p:sldId id="1361" r:id="rId5"/>
    <p:sldId id="1359" r:id="rId6"/>
  </p:sldIdLst>
  <p:sldSz cx="9144000" cy="5715000" type="screen16x10"/>
  <p:notesSz cx="6724650" cy="9866313"/>
  <p:embeddedFontLst>
    <p:embeddedFont>
      <p:font typeface="Comic Sans MS" panose="030F0902030302020204" pitchFamily="66" charset="0"/>
      <p:regular r:id="rId8"/>
    </p:embeddedFont>
  </p:embeddedFontLst>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40FF"/>
    <a:srgbClr val="FF965E"/>
    <a:srgbClr val="78E1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20" autoAdjust="0"/>
    <p:restoredTop sz="88320" autoAdjust="0"/>
  </p:normalViewPr>
  <p:slideViewPr>
    <p:cSldViewPr>
      <p:cViewPr varScale="1">
        <p:scale>
          <a:sx n="167" d="100"/>
          <a:sy n="167" d="100"/>
        </p:scale>
        <p:origin x="192" y="1320"/>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2/22/24</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7695113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365D74-1569-94B5-5AF7-DAFDF27D444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36AE828-C481-DF1D-972F-AEF835943E8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0496EE7-A2DA-A2AB-6A16-AE7204CD4691}"/>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27881FEA-90D2-8F2A-63E6-84E45CC1D30D}"/>
              </a:ext>
            </a:extLst>
          </p:cNvPr>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12880655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9C49CD-8B92-94B3-7B61-54E4D97996D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E6CA057-FDC6-7F1B-C82E-3AEA77D6003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E6C8B4C-4B20-5880-8EAD-365D31567FA1}"/>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6BCB3B44-4F1B-3788-439A-02A2A91260D9}"/>
              </a:ext>
            </a:extLst>
          </p:cNvPr>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17149632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365D74-1569-94B5-5AF7-DAFDF27D444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36AE828-C481-DF1D-972F-AEF835943E8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0496EE7-A2DA-A2AB-6A16-AE7204CD4691}"/>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27881FEA-90D2-8F2A-63E6-84E45CC1D30D}"/>
              </a:ext>
            </a:extLst>
          </p:cNvPr>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12880655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Luke  11:32-36</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353260"/>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32 </a:t>
            </a:r>
            <a:r>
              <a:rPr lang="en-AU" sz="2800" dirty="0">
                <a:solidFill>
                  <a:srgbClr val="FFFFFF"/>
                </a:solidFill>
                <a:effectLst/>
                <a:latin typeface="Times New Roman" panose="02020603050405020304" pitchFamily="18" charset="0"/>
                <a:ea typeface="Times New Roman" panose="02020603050405020304" pitchFamily="18" charset="0"/>
              </a:rPr>
              <a:t>The men of Nineveh will rise up at the judgment with this generation and condemn it, for they repented at the preaching of Jonah, and behold, something greater than Jonah is here.</a:t>
            </a:r>
            <a:r>
              <a:rPr lang="en-AU" sz="800" dirty="0">
                <a:solidFill>
                  <a:srgbClr val="FFFFFF"/>
                </a:solidFill>
                <a:effectLst/>
                <a:latin typeface="Times New Roman" panose="02020603050405020304" pitchFamily="18" charset="0"/>
                <a:ea typeface="Times New Roman" panose="02020603050405020304" pitchFamily="18" charset="0"/>
              </a:rPr>
              <a:t>  </a:t>
            </a:r>
            <a:endParaRPr lang="en-AU" sz="800" dirty="0">
              <a:effectLst/>
              <a:latin typeface="Calibri" panose="020F0502020204030204" pitchFamily="34" charset="0"/>
              <a:ea typeface="Times New Roman" panose="02020603050405020304" pitchFamily="18" charset="0"/>
            </a:endParaRPr>
          </a:p>
          <a:p>
            <a:pPr indent="152400">
              <a:lnSpc>
                <a:spcPct val="110000"/>
              </a:lnSpc>
              <a:spcAft>
                <a:spcPts val="1000"/>
              </a:spcAft>
            </a:pPr>
            <a:r>
              <a:rPr lang="en-AU" sz="800" dirty="0">
                <a:solidFill>
                  <a:srgbClr val="FFFFFF"/>
                </a:solidFill>
                <a:effectLst/>
                <a:latin typeface="Times New Roman" panose="02020603050405020304" pitchFamily="18" charset="0"/>
                <a:ea typeface="Times New Roman" panose="02020603050405020304" pitchFamily="18" charset="0"/>
              </a:rPr>
              <a:t> </a:t>
            </a:r>
            <a:endParaRPr lang="en-AU" sz="800" dirty="0">
              <a:effectLst/>
              <a:latin typeface="Calibri" panose="020F0502020204030204" pitchFamily="34" charset="0"/>
              <a:ea typeface="Times New Roman" panose="02020603050405020304" pitchFamily="18" charset="0"/>
            </a:endParaRPr>
          </a:p>
          <a:p>
            <a:r>
              <a:rPr lang="en-AU" sz="2800" b="1" baseline="30000" dirty="0">
                <a:solidFill>
                  <a:srgbClr val="FFFFFF"/>
                </a:solidFill>
                <a:effectLst/>
                <a:latin typeface="Times New Roman" panose="02020603050405020304" pitchFamily="18" charset="0"/>
                <a:ea typeface="Times New Roman" panose="02020603050405020304" pitchFamily="18" charset="0"/>
              </a:rPr>
              <a:t>33 </a:t>
            </a:r>
            <a:r>
              <a:rPr lang="en-AU" sz="2800" dirty="0">
                <a:solidFill>
                  <a:srgbClr val="FFFFFF"/>
                </a:solidFill>
                <a:effectLst/>
                <a:latin typeface="Times New Roman" panose="02020603050405020304" pitchFamily="18" charset="0"/>
                <a:ea typeface="Times New Roman" panose="02020603050405020304" pitchFamily="18" charset="0"/>
              </a:rPr>
              <a:t>“No one after lighting a lamp puts it in a cellar or under a basket, but on a stand, so that those who enter may see the light.  </a:t>
            </a:r>
            <a:r>
              <a:rPr lang="en-AU" sz="2800" b="1" baseline="30000" dirty="0">
                <a:solidFill>
                  <a:srgbClr val="FFFFFF"/>
                </a:solidFill>
                <a:effectLst/>
                <a:latin typeface="Times New Roman" panose="02020603050405020304" pitchFamily="18" charset="0"/>
                <a:ea typeface="Times New Roman" panose="02020603050405020304" pitchFamily="18" charset="0"/>
              </a:rPr>
              <a:t>34 </a:t>
            </a:r>
            <a:r>
              <a:rPr lang="en-AU" sz="2800" dirty="0">
                <a:solidFill>
                  <a:srgbClr val="FFFFFF"/>
                </a:solidFill>
                <a:effectLst/>
                <a:latin typeface="Times New Roman" panose="02020603050405020304" pitchFamily="18" charset="0"/>
                <a:ea typeface="Times New Roman" panose="02020603050405020304" pitchFamily="18" charset="0"/>
              </a:rPr>
              <a:t>Your eye is the lamp of your body.  When your eye is healthy, your whole body is full of light, but when it is bad, your body is full of darkness.  </a:t>
            </a:r>
            <a:r>
              <a:rPr lang="en-AU" sz="2800" b="1" baseline="30000" dirty="0">
                <a:solidFill>
                  <a:srgbClr val="FFFFFF"/>
                </a:solidFill>
                <a:effectLst/>
                <a:latin typeface="Times New Roman" panose="02020603050405020304" pitchFamily="18" charset="0"/>
                <a:ea typeface="Times New Roman" panose="02020603050405020304" pitchFamily="18" charset="0"/>
              </a:rPr>
              <a:t>35 </a:t>
            </a:r>
            <a:r>
              <a:rPr lang="en-AU" sz="2800" dirty="0">
                <a:solidFill>
                  <a:srgbClr val="FFFFFF"/>
                </a:solidFill>
                <a:effectLst/>
                <a:latin typeface="Times New Roman" panose="02020603050405020304" pitchFamily="18" charset="0"/>
                <a:ea typeface="Times New Roman" panose="02020603050405020304" pitchFamily="18" charset="0"/>
              </a:rPr>
              <a:t>Therefore be careful lest the light in you be darkness.  </a:t>
            </a:r>
            <a:r>
              <a:rPr lang="en-AU" sz="2800" b="1" baseline="30000" dirty="0">
                <a:solidFill>
                  <a:srgbClr val="FFFFFF"/>
                </a:solidFill>
                <a:effectLst/>
                <a:latin typeface="Times New Roman" panose="02020603050405020304" pitchFamily="18" charset="0"/>
                <a:ea typeface="Times New Roman" panose="02020603050405020304" pitchFamily="18" charset="0"/>
              </a:rPr>
              <a:t>36 </a:t>
            </a:r>
            <a:r>
              <a:rPr lang="en-AU" sz="2800" dirty="0">
                <a:solidFill>
                  <a:srgbClr val="FFFFFF"/>
                </a:solidFill>
                <a:effectLst/>
                <a:latin typeface="Times New Roman" panose="02020603050405020304" pitchFamily="18" charset="0"/>
                <a:ea typeface="Times New Roman" panose="02020603050405020304" pitchFamily="18" charset="0"/>
              </a:rPr>
              <a:t>If then your whole body is full of light, having no part dark, it will be wholly bright, as when a lamp with its rays gives you light.”</a:t>
            </a:r>
            <a:r>
              <a:rPr lang="en-AU" sz="2800" dirty="0">
                <a:effectLst/>
              </a:rPr>
              <a: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732975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E1C6A8-295E-4F3C-5486-3B5B79B3A20B}"/>
            </a:ext>
          </a:extLst>
        </p:cNvPr>
        <p:cNvGrpSpPr/>
        <p:nvPr/>
      </p:nvGrpSpPr>
      <p:grpSpPr>
        <a:xfrm>
          <a:off x="0" y="0"/>
          <a:ext cx="0" cy="0"/>
          <a:chOff x="0" y="0"/>
          <a:chExt cx="0" cy="0"/>
        </a:xfrm>
      </p:grpSpPr>
      <p:sp>
        <p:nvSpPr>
          <p:cNvPr id="22" name="TextBox 21">
            <a:extLst>
              <a:ext uri="{FF2B5EF4-FFF2-40B4-BE49-F238E27FC236}">
                <a16:creationId xmlns:a16="http://schemas.microsoft.com/office/drawing/2014/main" id="{2351D7D4-F32F-F1DD-29B9-4FC889B6F552}"/>
              </a:ext>
            </a:extLst>
          </p:cNvPr>
          <p:cNvSpPr txBox="1"/>
          <p:nvPr/>
        </p:nvSpPr>
        <p:spPr>
          <a:xfrm>
            <a:off x="14396" y="0"/>
            <a:ext cx="9129604" cy="430887"/>
          </a:xfrm>
          <a:prstGeom prst="rect">
            <a:avLst/>
          </a:prstGeom>
          <a:noFill/>
          <a:ln w="19050">
            <a:noFill/>
          </a:ln>
        </p:spPr>
        <p:txBody>
          <a:bodyPr wrap="square" rtlCol="0">
            <a:spAutoFit/>
          </a:bodyPr>
          <a:lstStyle/>
          <a:p>
            <a:pPr marL="4763" indent="-4763" algn="ctr"/>
            <a:r>
              <a:rPr lang="en-AU" sz="2200" b="1" dirty="0">
                <a:solidFill>
                  <a:srgbClr val="FFFF00"/>
                </a:solidFill>
                <a:latin typeface="Times New Roman" panose="02020603050405020304" pitchFamily="18" charset="0"/>
                <a:cs typeface="Times New Roman" panose="02020603050405020304" pitchFamily="18" charset="0"/>
              </a:rPr>
              <a:t>The Faithless demand a sign.    The Godly live by Faith.</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2" name="Text Box 4">
            <a:extLst>
              <a:ext uri="{FF2B5EF4-FFF2-40B4-BE49-F238E27FC236}">
                <a16:creationId xmlns:a16="http://schemas.microsoft.com/office/drawing/2014/main" id="{A7D070A0-B0BE-E345-A7F2-46369BCE5A39}"/>
              </a:ext>
            </a:extLst>
          </p:cNvPr>
          <p:cNvSpPr txBox="1">
            <a:spLocks noChangeArrowheads="1"/>
          </p:cNvSpPr>
          <p:nvPr/>
        </p:nvSpPr>
        <p:spPr bwMode="auto">
          <a:xfrm>
            <a:off x="2332179" y="625252"/>
            <a:ext cx="6588224" cy="678071"/>
          </a:xfrm>
          <a:prstGeom prst="rect">
            <a:avLst/>
          </a:prstGeom>
          <a:solidFill>
            <a:schemeClr val="bg1"/>
          </a:solidFill>
          <a:ln w="9525">
            <a:noFill/>
            <a:miter lim="800000"/>
            <a:headEnd/>
            <a:tailEnd/>
          </a:ln>
        </p:spPr>
        <p:txBody>
          <a:bodyPr wrap="square">
            <a:prstTxWarp prst="textNoShape">
              <a:avLst/>
            </a:prstTxWarp>
            <a:spAutoFit/>
          </a:bodyPr>
          <a:lstStyle/>
          <a:p>
            <a:pPr indent="-89535">
              <a:lnSpc>
                <a:spcPct val="110000"/>
              </a:lnSpc>
              <a:spcAft>
                <a:spcPts val="1000"/>
              </a:spcAft>
              <a:tabLst>
                <a:tab pos="127000" algn="r"/>
                <a:tab pos="254000" algn="l"/>
              </a:tabLs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29 </a:t>
            </a:r>
            <a:r>
              <a:rPr lang="en-AU" dirty="0">
                <a:latin typeface="Comic Sans MS" panose="030F0902030302020204" pitchFamily="66" charset="0"/>
                <a:ea typeface="Times New Roman" panose="02020603050405020304" pitchFamily="18" charset="0"/>
                <a:cs typeface="Times New Roman" panose="02020603050405020304" pitchFamily="18" charset="0"/>
              </a:rPr>
              <a:t>.... </a:t>
            </a:r>
            <a:r>
              <a:rPr lang="en-AU"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“This generation is an evil generation.  It seeks for a sign, but no sign will be given to it except the sign of Jonah.</a:t>
            </a:r>
            <a:r>
              <a:rPr lang="en-AU" dirty="0"/>
              <a:t> </a:t>
            </a:r>
            <a:endParaRPr lang="en-AU" sz="1600" dirty="0">
              <a:effectLst/>
              <a:latin typeface="Times New Roman" panose="02020603050405020304" pitchFamily="18" charset="0"/>
              <a:ea typeface="Times New Roman" panose="02020603050405020304" pitchFamily="18" charset="0"/>
            </a:endParaRPr>
          </a:p>
        </p:txBody>
      </p:sp>
      <p:sp>
        <p:nvSpPr>
          <p:cNvPr id="3" name="TextBox 2">
            <a:extLst>
              <a:ext uri="{FF2B5EF4-FFF2-40B4-BE49-F238E27FC236}">
                <a16:creationId xmlns:a16="http://schemas.microsoft.com/office/drawing/2014/main" id="{180730EB-882B-19A6-E841-BB3A767E502C}"/>
              </a:ext>
            </a:extLst>
          </p:cNvPr>
          <p:cNvSpPr txBox="1"/>
          <p:nvPr/>
        </p:nvSpPr>
        <p:spPr>
          <a:xfrm>
            <a:off x="-7573" y="1309251"/>
            <a:ext cx="9121866" cy="923330"/>
          </a:xfrm>
          <a:prstGeom prst="rect">
            <a:avLst/>
          </a:prstGeom>
          <a:noFill/>
          <a:ln w="19050">
            <a:noFill/>
          </a:ln>
        </p:spPr>
        <p:txBody>
          <a:bodyPr wrap="square" rtlCol="0">
            <a:spAutoFit/>
          </a:bodyPr>
          <a:lstStyle/>
          <a:p>
            <a:pPr marL="179388" indent="-179388">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Jonah preached to a godless city (Nineveh) and they repented in a day.</a:t>
            </a:r>
          </a:p>
          <a:p>
            <a:pPr marL="179388" indent="-179388">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is ‘having a go’ at Israel.  </a:t>
            </a:r>
            <a:r>
              <a:rPr lang="en-AU" i="1" dirty="0">
                <a:solidFill>
                  <a:schemeClr val="bg1"/>
                </a:solidFill>
                <a:latin typeface="Times New Roman" panose="02020603050405020304" pitchFamily="18" charset="0"/>
                <a:cs typeface="Times New Roman" panose="02020603050405020304" pitchFamily="18" charset="0"/>
              </a:rPr>
              <a:t>I have been telling you for years to repent, &amp; you will not listen. But this godless city responded in 1 day, with the word of a reluctant prophet.</a:t>
            </a:r>
          </a:p>
        </p:txBody>
      </p:sp>
      <p:sp>
        <p:nvSpPr>
          <p:cNvPr id="5" name="TextBox 4">
            <a:extLst>
              <a:ext uri="{FF2B5EF4-FFF2-40B4-BE49-F238E27FC236}">
                <a16:creationId xmlns:a16="http://schemas.microsoft.com/office/drawing/2014/main" id="{CB52F64B-D8C7-7322-E6E9-4D3F757EB86C}"/>
              </a:ext>
            </a:extLst>
          </p:cNvPr>
          <p:cNvSpPr txBox="1"/>
          <p:nvPr/>
        </p:nvSpPr>
        <p:spPr>
          <a:xfrm>
            <a:off x="-7573" y="554077"/>
            <a:ext cx="2339752" cy="707886"/>
          </a:xfrm>
          <a:prstGeom prst="rect">
            <a:avLst/>
          </a:prstGeom>
          <a:noFill/>
          <a:ln w="19050">
            <a:noFill/>
          </a:ln>
        </p:spPr>
        <p:txBody>
          <a:bodyPr wrap="square" rtlCol="0">
            <a:spAutoFit/>
          </a:bodyPr>
          <a:lstStyle/>
          <a:p>
            <a:pPr marL="4763" indent="-4763" algn="ctr"/>
            <a:r>
              <a:rPr lang="en-AU" sz="2200" dirty="0">
                <a:solidFill>
                  <a:srgbClr val="FFFF00"/>
                </a:solidFill>
                <a:latin typeface="Times New Roman" panose="02020603050405020304" pitchFamily="18" charset="0"/>
                <a:cs typeface="Times New Roman" panose="02020603050405020304" pitchFamily="18" charset="0"/>
              </a:rPr>
              <a:t>The Sign of Jonah</a:t>
            </a:r>
            <a:br>
              <a:rPr lang="en-AU" sz="2200" dirty="0">
                <a:solidFill>
                  <a:srgbClr val="FFFF00"/>
                </a:solidFill>
                <a:latin typeface="Times New Roman" panose="02020603050405020304" pitchFamily="18" charset="0"/>
                <a:cs typeface="Times New Roman" panose="02020603050405020304" pitchFamily="18" charset="0"/>
              </a:rPr>
            </a:br>
            <a:r>
              <a:rPr lang="en-AU" dirty="0">
                <a:solidFill>
                  <a:srgbClr val="FFFF00"/>
                </a:solidFill>
                <a:latin typeface="Times New Roman" panose="02020603050405020304" pitchFamily="18" charset="0"/>
                <a:cs typeface="Times New Roman" panose="02020603050405020304" pitchFamily="18" charset="0"/>
              </a:rPr>
              <a:t>(a reluctant prophet)</a:t>
            </a:r>
          </a:p>
        </p:txBody>
      </p:sp>
      <p:sp>
        <p:nvSpPr>
          <p:cNvPr id="4" name="TextBox 3">
            <a:extLst>
              <a:ext uri="{FF2B5EF4-FFF2-40B4-BE49-F238E27FC236}">
                <a16:creationId xmlns:a16="http://schemas.microsoft.com/office/drawing/2014/main" id="{C11505A1-BD7F-7CC2-8CB7-7F107723CF4E}"/>
              </a:ext>
            </a:extLst>
          </p:cNvPr>
          <p:cNvSpPr txBox="1"/>
          <p:nvPr/>
        </p:nvSpPr>
        <p:spPr>
          <a:xfrm>
            <a:off x="14561" y="2225413"/>
            <a:ext cx="9099732" cy="646331"/>
          </a:xfrm>
          <a:prstGeom prst="rect">
            <a:avLst/>
          </a:prstGeom>
          <a:noFill/>
          <a:ln w="9525">
            <a:solidFill>
              <a:srgbClr val="FFFF00"/>
            </a:solidFill>
          </a:ln>
        </p:spPr>
        <p:txBody>
          <a:bodyPr wrap="square" rtlCol="0">
            <a:spAutoFit/>
          </a:bodyPr>
          <a:lstStyle/>
          <a:p>
            <a:pPr marL="266700" indent="-266700">
              <a:buFont typeface="+mj-lt"/>
              <a:buAutoNum type="arabicPeriod"/>
            </a:pPr>
            <a:r>
              <a:rPr lang="en-AU" dirty="0">
                <a:solidFill>
                  <a:srgbClr val="FFFF00"/>
                </a:solidFill>
                <a:latin typeface="Times New Roman" panose="02020603050405020304" pitchFamily="18" charset="0"/>
                <a:cs typeface="Times New Roman" panose="02020603050405020304" pitchFamily="18" charset="0"/>
              </a:rPr>
              <a:t>God has already spoken.  Take notice of what God has said.  Listen to His Son (Jesus Christ).</a:t>
            </a:r>
          </a:p>
          <a:p>
            <a:pPr marL="266700" indent="-266700">
              <a:buFont typeface="+mj-lt"/>
              <a:buAutoNum type="arabicPeriod"/>
            </a:pPr>
            <a:r>
              <a:rPr lang="en-AU" dirty="0">
                <a:solidFill>
                  <a:srgbClr val="FFFF00"/>
                </a:solidFill>
                <a:latin typeface="Times New Roman" panose="02020603050405020304" pitchFamily="18" charset="0"/>
                <a:cs typeface="Times New Roman" panose="02020603050405020304" pitchFamily="18" charset="0"/>
              </a:rPr>
              <a:t>The death and resurrection of Jesus.  3 days in the grave &amp; Raised to Life.</a:t>
            </a:r>
          </a:p>
        </p:txBody>
      </p:sp>
      <p:sp>
        <p:nvSpPr>
          <p:cNvPr id="6" name="TextBox 5">
            <a:extLst>
              <a:ext uri="{FF2B5EF4-FFF2-40B4-BE49-F238E27FC236}">
                <a16:creationId xmlns:a16="http://schemas.microsoft.com/office/drawing/2014/main" id="{6254C0F7-E098-F961-323C-78C4ABCF4A7D}"/>
              </a:ext>
            </a:extLst>
          </p:cNvPr>
          <p:cNvSpPr txBox="1"/>
          <p:nvPr/>
        </p:nvSpPr>
        <p:spPr>
          <a:xfrm>
            <a:off x="13692" y="2897046"/>
            <a:ext cx="9121866" cy="646331"/>
          </a:xfrm>
          <a:prstGeom prst="rect">
            <a:avLst/>
          </a:prstGeom>
          <a:noFill/>
          <a:ln w="19050">
            <a:noFill/>
          </a:ln>
        </p:spPr>
        <p:txBody>
          <a:bodyPr wrap="square" rtlCol="0">
            <a:spAutoFit/>
          </a:bodyPr>
          <a:lstStyle/>
          <a:p>
            <a:pPr marL="179388" indent="-179388">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resurrection of Jesus reveals the </a:t>
            </a:r>
            <a:r>
              <a:rPr lang="en-AU" b="1" u="sng" dirty="0">
                <a:solidFill>
                  <a:schemeClr val="bg1"/>
                </a:solidFill>
                <a:latin typeface="Times New Roman" panose="02020603050405020304" pitchFamily="18" charset="0"/>
                <a:cs typeface="Times New Roman" panose="02020603050405020304" pitchFamily="18" charset="0"/>
              </a:rPr>
              <a:t>greatness</a:t>
            </a:r>
            <a:r>
              <a:rPr lang="en-AU" dirty="0">
                <a:solidFill>
                  <a:schemeClr val="bg1"/>
                </a:solidFill>
                <a:latin typeface="Times New Roman" panose="02020603050405020304" pitchFamily="18" charset="0"/>
                <a:cs typeface="Times New Roman" panose="02020603050405020304" pitchFamily="18" charset="0"/>
              </a:rPr>
              <a:t> (Lordship) of Jesus.  No further sign required.</a:t>
            </a:r>
          </a:p>
          <a:p>
            <a:pPr marL="179388" indent="-179388">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On the Day of Judgment, there is no excuse.</a:t>
            </a:r>
          </a:p>
        </p:txBody>
      </p:sp>
    </p:spTree>
    <p:extLst>
      <p:ext uri="{BB962C8B-B14F-4D97-AF65-F5344CB8AC3E}">
        <p14:creationId xmlns:p14="http://schemas.microsoft.com/office/powerpoint/2010/main" val="2183514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C29EF1-8920-DC82-9AF4-59065AF4BEE8}"/>
            </a:ext>
          </a:extLst>
        </p:cNvPr>
        <p:cNvGrpSpPr/>
        <p:nvPr/>
      </p:nvGrpSpPr>
      <p:grpSpPr>
        <a:xfrm>
          <a:off x="0" y="0"/>
          <a:ext cx="0" cy="0"/>
          <a:chOff x="0" y="0"/>
          <a:chExt cx="0" cy="0"/>
        </a:xfrm>
      </p:grpSpPr>
      <p:sp>
        <p:nvSpPr>
          <p:cNvPr id="22" name="TextBox 21">
            <a:extLst>
              <a:ext uri="{FF2B5EF4-FFF2-40B4-BE49-F238E27FC236}">
                <a16:creationId xmlns:a16="http://schemas.microsoft.com/office/drawing/2014/main" id="{9CA3AAE2-6EB4-1C19-31B3-89751E9CE5F4}"/>
              </a:ext>
            </a:extLst>
          </p:cNvPr>
          <p:cNvSpPr txBox="1"/>
          <p:nvPr/>
        </p:nvSpPr>
        <p:spPr>
          <a:xfrm>
            <a:off x="14396" y="0"/>
            <a:ext cx="9129604" cy="430887"/>
          </a:xfrm>
          <a:prstGeom prst="rect">
            <a:avLst/>
          </a:prstGeom>
          <a:noFill/>
          <a:ln w="19050">
            <a:noFill/>
          </a:ln>
        </p:spPr>
        <p:txBody>
          <a:bodyPr wrap="square" rtlCol="0">
            <a:spAutoFit/>
          </a:bodyPr>
          <a:lstStyle/>
          <a:p>
            <a:pPr marL="4763" indent="-4763" algn="ctr"/>
            <a:r>
              <a:rPr lang="en-AU" sz="2200" b="1" dirty="0">
                <a:solidFill>
                  <a:srgbClr val="FFFF00"/>
                </a:solidFill>
                <a:latin typeface="Times New Roman" panose="02020603050405020304" pitchFamily="18" charset="0"/>
                <a:cs typeface="Times New Roman" panose="02020603050405020304" pitchFamily="18" charset="0"/>
              </a:rPr>
              <a:t>Perceiving  Spiritual  Truth  &amp;  Radiating  Godliness</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8" name="Text Box 4">
            <a:extLst>
              <a:ext uri="{FF2B5EF4-FFF2-40B4-BE49-F238E27FC236}">
                <a16:creationId xmlns:a16="http://schemas.microsoft.com/office/drawing/2014/main" id="{4C3A3E32-0085-9236-6998-1D6D869EF34D}"/>
              </a:ext>
            </a:extLst>
          </p:cNvPr>
          <p:cNvSpPr txBox="1">
            <a:spLocks noChangeArrowheads="1"/>
          </p:cNvSpPr>
          <p:nvPr/>
        </p:nvSpPr>
        <p:spPr bwMode="auto">
          <a:xfrm>
            <a:off x="0" y="450665"/>
            <a:ext cx="9129604" cy="1291764"/>
          </a:xfrm>
          <a:prstGeom prst="rect">
            <a:avLst/>
          </a:prstGeom>
          <a:solidFill>
            <a:schemeClr val="bg1"/>
          </a:solidFill>
          <a:ln w="9525">
            <a:noFill/>
            <a:miter lim="800000"/>
            <a:headEnd/>
            <a:tailEnd/>
          </a:ln>
        </p:spPr>
        <p:txBody>
          <a:bodyPr wrap="square">
            <a:prstTxWarp prst="textNoShape">
              <a:avLst/>
            </a:prstTxWarp>
            <a:spAutoFit/>
          </a:bodyPr>
          <a:lstStyle/>
          <a:p>
            <a:pPr indent="152400">
              <a:lnSpc>
                <a:spcPct val="110000"/>
              </a:lnSpc>
              <a:spcAft>
                <a:spcPts val="100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32 </a:t>
            </a:r>
            <a:r>
              <a:rPr lang="en-AU"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The men of Nineveh will rise up at the judgment with this generation and condemn it, for they repented at the preaching of Jonah, and behold </a:t>
            </a:r>
            <a:r>
              <a:rPr lang="en-AU" dirty="0">
                <a:latin typeface="Times New Roman" panose="02020603050405020304" pitchFamily="18" charset="0"/>
                <a:ea typeface="Times New Roman" panose="02020603050405020304" pitchFamily="18" charset="0"/>
                <a:cs typeface="Times New Roman" panose="02020603050405020304" pitchFamily="18" charset="0"/>
              </a:rPr>
              <a:t>(look)</a:t>
            </a:r>
            <a:r>
              <a:rPr lang="en-AU"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something greater than Jonah is here.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33 </a:t>
            </a:r>
            <a:r>
              <a:rPr lang="en-AU"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“No one after lighting a lamp puts it in a cellar or under a basket, but on a stand, so that those who enter may see the light.</a:t>
            </a:r>
            <a:r>
              <a:rPr lang="en-AU" dirty="0"/>
              <a:t> </a:t>
            </a:r>
            <a:endParaRPr lang="en-AU" sz="1600" dirty="0">
              <a:effectLst/>
              <a:latin typeface="Times New Roman" panose="02020603050405020304" pitchFamily="18" charset="0"/>
              <a:ea typeface="Times New Roman" panose="02020603050405020304" pitchFamily="18" charset="0"/>
            </a:endParaRPr>
          </a:p>
        </p:txBody>
      </p:sp>
      <p:sp>
        <p:nvSpPr>
          <p:cNvPr id="11" name="TextBox 10">
            <a:extLst>
              <a:ext uri="{FF2B5EF4-FFF2-40B4-BE49-F238E27FC236}">
                <a16:creationId xmlns:a16="http://schemas.microsoft.com/office/drawing/2014/main" id="{6573DCC7-641D-9FD5-5ED2-A64412FEBD82}"/>
              </a:ext>
            </a:extLst>
          </p:cNvPr>
          <p:cNvSpPr txBox="1"/>
          <p:nvPr/>
        </p:nvSpPr>
        <p:spPr>
          <a:xfrm>
            <a:off x="3131840" y="1775341"/>
            <a:ext cx="5997764" cy="369332"/>
          </a:xfrm>
          <a:prstGeom prst="rect">
            <a:avLst/>
          </a:prstGeom>
          <a:noFill/>
          <a:ln w="19050">
            <a:noFill/>
          </a:ln>
        </p:spPr>
        <p:txBody>
          <a:bodyPr wrap="square" rtlCol="0">
            <a:spAutoFit/>
          </a:bodyPr>
          <a:lstStyle/>
          <a:p>
            <a:pPr marL="179388" indent="-179388">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His teaching wasn’t hidden.  Plain for all to see His greatness</a:t>
            </a:r>
          </a:p>
        </p:txBody>
      </p:sp>
      <p:sp>
        <p:nvSpPr>
          <p:cNvPr id="12" name="TextBox 11">
            <a:extLst>
              <a:ext uri="{FF2B5EF4-FFF2-40B4-BE49-F238E27FC236}">
                <a16:creationId xmlns:a16="http://schemas.microsoft.com/office/drawing/2014/main" id="{75B28172-5F39-2A28-8340-D8814B73B52D}"/>
              </a:ext>
            </a:extLst>
          </p:cNvPr>
          <p:cNvSpPr txBox="1"/>
          <p:nvPr/>
        </p:nvSpPr>
        <p:spPr>
          <a:xfrm>
            <a:off x="14396" y="1759952"/>
            <a:ext cx="3189452" cy="400110"/>
          </a:xfrm>
          <a:prstGeom prst="rect">
            <a:avLst/>
          </a:prstGeom>
          <a:noFill/>
          <a:ln w="19050">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Jesus is the Lamp on a Stand</a:t>
            </a:r>
          </a:p>
        </p:txBody>
      </p:sp>
    </p:spTree>
    <p:extLst>
      <p:ext uri="{BB962C8B-B14F-4D97-AF65-F5344CB8AC3E}">
        <p14:creationId xmlns:p14="http://schemas.microsoft.com/office/powerpoint/2010/main" val="1829530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E1C6A8-295E-4F3C-5486-3B5B79B3A20B}"/>
            </a:ext>
          </a:extLst>
        </p:cNvPr>
        <p:cNvGrpSpPr/>
        <p:nvPr/>
      </p:nvGrpSpPr>
      <p:grpSpPr>
        <a:xfrm>
          <a:off x="0" y="0"/>
          <a:ext cx="0" cy="0"/>
          <a:chOff x="0" y="0"/>
          <a:chExt cx="0" cy="0"/>
        </a:xfrm>
      </p:grpSpPr>
      <p:sp>
        <p:nvSpPr>
          <p:cNvPr id="22" name="TextBox 21">
            <a:extLst>
              <a:ext uri="{FF2B5EF4-FFF2-40B4-BE49-F238E27FC236}">
                <a16:creationId xmlns:a16="http://schemas.microsoft.com/office/drawing/2014/main" id="{2351D7D4-F32F-F1DD-29B9-4FC889B6F552}"/>
              </a:ext>
            </a:extLst>
          </p:cNvPr>
          <p:cNvSpPr txBox="1"/>
          <p:nvPr/>
        </p:nvSpPr>
        <p:spPr>
          <a:xfrm>
            <a:off x="14396" y="0"/>
            <a:ext cx="9129604" cy="430887"/>
          </a:xfrm>
          <a:prstGeom prst="rect">
            <a:avLst/>
          </a:prstGeom>
          <a:noFill/>
          <a:ln w="19050">
            <a:noFill/>
          </a:ln>
        </p:spPr>
        <p:txBody>
          <a:bodyPr wrap="square" rtlCol="0">
            <a:spAutoFit/>
          </a:bodyPr>
          <a:lstStyle/>
          <a:p>
            <a:pPr marL="4763" indent="-4763" algn="ctr"/>
            <a:r>
              <a:rPr lang="en-AU" sz="2200" b="1" dirty="0">
                <a:solidFill>
                  <a:srgbClr val="FFFF00"/>
                </a:solidFill>
                <a:latin typeface="Times New Roman" panose="02020603050405020304" pitchFamily="18" charset="0"/>
                <a:cs typeface="Times New Roman" panose="02020603050405020304" pitchFamily="18" charset="0"/>
              </a:rPr>
              <a:t>Perceiving  Spiritual  Truth  &amp;  Radiating  Godliness</a:t>
            </a:r>
            <a:endParaRPr lang="en-AU" sz="2400" dirty="0">
              <a:solidFill>
                <a:srgbClr val="FFFF00"/>
              </a:solidFill>
              <a:latin typeface="Times New Roman" panose="02020603050405020304" pitchFamily="18" charset="0"/>
              <a:cs typeface="Times New Roman" panose="02020603050405020304" pitchFamily="18" charset="0"/>
            </a:endParaRPr>
          </a:p>
        </p:txBody>
      </p:sp>
      <p:sp>
        <p:nvSpPr>
          <p:cNvPr id="8" name="Text Box 4">
            <a:extLst>
              <a:ext uri="{FF2B5EF4-FFF2-40B4-BE49-F238E27FC236}">
                <a16:creationId xmlns:a16="http://schemas.microsoft.com/office/drawing/2014/main" id="{0A01BD21-D444-AE91-AB4B-1DF84230FA52}"/>
              </a:ext>
            </a:extLst>
          </p:cNvPr>
          <p:cNvSpPr txBox="1">
            <a:spLocks noChangeArrowheads="1"/>
          </p:cNvSpPr>
          <p:nvPr/>
        </p:nvSpPr>
        <p:spPr bwMode="auto">
          <a:xfrm>
            <a:off x="528752" y="729922"/>
            <a:ext cx="7776864" cy="649665"/>
          </a:xfrm>
          <a:prstGeom prst="rect">
            <a:avLst/>
          </a:prstGeom>
          <a:solidFill>
            <a:schemeClr val="bg1"/>
          </a:solid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1700" b="1" baseline="30000" dirty="0">
                <a:latin typeface="Comic Sans MS" panose="030F0902030302020204" pitchFamily="66" charset="0"/>
                <a:ea typeface="Times New Roman" panose="02020603050405020304" pitchFamily="18" charset="0"/>
                <a:cs typeface="Times New Roman" panose="02020603050405020304" pitchFamily="18" charset="0"/>
              </a:rPr>
              <a:t>34 </a:t>
            </a:r>
            <a:r>
              <a:rPr lang="en-AU" sz="17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Your eye is the lamp of your body.  When your eye is healthy, your whole body is full of light, but when it is bad, your body is full of darkness.</a:t>
            </a:r>
            <a:r>
              <a:rPr lang="en-AU" sz="1700" dirty="0"/>
              <a:t> </a:t>
            </a:r>
            <a:endParaRPr lang="en-AU" sz="1700" dirty="0">
              <a:effectLst/>
              <a:latin typeface="Times New Roman" panose="02020603050405020304" pitchFamily="18" charset="0"/>
              <a:ea typeface="Times New Roman" panose="02020603050405020304" pitchFamily="18" charset="0"/>
            </a:endParaRPr>
          </a:p>
        </p:txBody>
      </p:sp>
      <p:sp>
        <p:nvSpPr>
          <p:cNvPr id="4" name="TextBox 3">
            <a:extLst>
              <a:ext uri="{FF2B5EF4-FFF2-40B4-BE49-F238E27FC236}">
                <a16:creationId xmlns:a16="http://schemas.microsoft.com/office/drawing/2014/main" id="{C11505A1-BD7F-7CC2-8CB7-7F107723CF4E}"/>
              </a:ext>
            </a:extLst>
          </p:cNvPr>
          <p:cNvSpPr txBox="1"/>
          <p:nvPr/>
        </p:nvSpPr>
        <p:spPr>
          <a:xfrm>
            <a:off x="694958" y="1766163"/>
            <a:ext cx="8150266" cy="923330"/>
          </a:xfrm>
          <a:prstGeom prst="rect">
            <a:avLst/>
          </a:prstGeom>
          <a:noFill/>
          <a:ln w="9525">
            <a:solidFill>
              <a:srgbClr val="FFFF00"/>
            </a:solid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When the Word of God is proclaimed, we filter it through a ‘lens’.  </a:t>
            </a:r>
          </a:p>
          <a:p>
            <a:pPr marL="577850" indent="-217488">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the lens is good, we receive, believe and perceive truth.</a:t>
            </a:r>
          </a:p>
          <a:p>
            <a:pPr marL="577850" indent="-217488">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the lens is bad, the Word will be discoloured, shadowed, contorted, darkened</a:t>
            </a:r>
          </a:p>
        </p:txBody>
      </p:sp>
      <p:sp>
        <p:nvSpPr>
          <p:cNvPr id="11" name="TextBox 10">
            <a:extLst>
              <a:ext uri="{FF2B5EF4-FFF2-40B4-BE49-F238E27FC236}">
                <a16:creationId xmlns:a16="http://schemas.microsoft.com/office/drawing/2014/main" id="{A02225AE-C699-771F-E70B-71B16A96CEDE}"/>
              </a:ext>
            </a:extLst>
          </p:cNvPr>
          <p:cNvSpPr txBox="1"/>
          <p:nvPr/>
        </p:nvSpPr>
        <p:spPr>
          <a:xfrm>
            <a:off x="3144618" y="352609"/>
            <a:ext cx="5997764" cy="369332"/>
          </a:xfrm>
          <a:prstGeom prst="rect">
            <a:avLst/>
          </a:prstGeom>
          <a:noFill/>
          <a:ln w="19050">
            <a:noFill/>
          </a:ln>
        </p:spPr>
        <p:txBody>
          <a:bodyPr wrap="square" rtlCol="0">
            <a:spAutoFit/>
          </a:bodyPr>
          <a:lstStyle/>
          <a:p>
            <a:pPr marL="179388" indent="-179388">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His teaching wasn’t hidden.  Plain for all to see His greatness</a:t>
            </a:r>
          </a:p>
        </p:txBody>
      </p:sp>
      <p:sp>
        <p:nvSpPr>
          <p:cNvPr id="12" name="TextBox 11">
            <a:extLst>
              <a:ext uri="{FF2B5EF4-FFF2-40B4-BE49-F238E27FC236}">
                <a16:creationId xmlns:a16="http://schemas.microsoft.com/office/drawing/2014/main" id="{D77CFB4C-E34C-A512-6C87-2695FF06BBBC}"/>
              </a:ext>
            </a:extLst>
          </p:cNvPr>
          <p:cNvSpPr txBox="1"/>
          <p:nvPr/>
        </p:nvSpPr>
        <p:spPr>
          <a:xfrm>
            <a:off x="27174" y="337220"/>
            <a:ext cx="3189452" cy="400110"/>
          </a:xfrm>
          <a:prstGeom prst="rect">
            <a:avLst/>
          </a:prstGeom>
          <a:noFill/>
          <a:ln w="19050">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Jesus is the Lamp on a Stand</a:t>
            </a:r>
          </a:p>
        </p:txBody>
      </p:sp>
      <p:sp>
        <p:nvSpPr>
          <p:cNvPr id="13" name="TextBox 12">
            <a:extLst>
              <a:ext uri="{FF2B5EF4-FFF2-40B4-BE49-F238E27FC236}">
                <a16:creationId xmlns:a16="http://schemas.microsoft.com/office/drawing/2014/main" id="{289A85BE-7468-365C-F055-19231977A8D1}"/>
              </a:ext>
            </a:extLst>
          </p:cNvPr>
          <p:cNvSpPr txBox="1"/>
          <p:nvPr/>
        </p:nvSpPr>
        <p:spPr>
          <a:xfrm>
            <a:off x="0" y="1367107"/>
            <a:ext cx="8798338" cy="400110"/>
          </a:xfrm>
          <a:prstGeom prst="rect">
            <a:avLst/>
          </a:prstGeom>
          <a:noFill/>
          <a:ln w="19050">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The Eye of the Beholder  –  How we perceive and receive Spiritual Truth</a:t>
            </a:r>
          </a:p>
        </p:txBody>
      </p:sp>
      <p:sp>
        <p:nvSpPr>
          <p:cNvPr id="14" name="TextBox 13">
            <a:extLst>
              <a:ext uri="{FF2B5EF4-FFF2-40B4-BE49-F238E27FC236}">
                <a16:creationId xmlns:a16="http://schemas.microsoft.com/office/drawing/2014/main" id="{01BB568F-EBDD-B190-8DAB-6E326D00C612}"/>
              </a:ext>
            </a:extLst>
          </p:cNvPr>
          <p:cNvSpPr txBox="1"/>
          <p:nvPr/>
        </p:nvSpPr>
        <p:spPr>
          <a:xfrm>
            <a:off x="511151" y="2689493"/>
            <a:ext cx="8306656" cy="461665"/>
          </a:xfrm>
          <a:prstGeom prst="rect">
            <a:avLst/>
          </a:prstGeom>
          <a:noFill/>
          <a:ln w="19050">
            <a:noFill/>
          </a:ln>
        </p:spPr>
        <p:txBody>
          <a:bodyPr wrap="square" rtlCol="0">
            <a:spAutoFit/>
          </a:bodyPr>
          <a:lstStyle/>
          <a:p>
            <a:pPr marL="4763" indent="-4763"/>
            <a:r>
              <a:rPr lang="en-AU" sz="2400" i="1" dirty="0">
                <a:solidFill>
                  <a:schemeClr val="bg1"/>
                </a:solidFill>
                <a:latin typeface="Times New Roman" panose="02020603050405020304" pitchFamily="18" charset="0"/>
                <a:cs typeface="Times New Roman" panose="02020603050405020304" pitchFamily="18" charset="0"/>
              </a:rPr>
              <a:t>One must receive the Light,  and not distort the Light,  to be light.</a:t>
            </a:r>
          </a:p>
        </p:txBody>
      </p:sp>
      <p:sp>
        <p:nvSpPr>
          <p:cNvPr id="15" name="TextBox 14">
            <a:extLst>
              <a:ext uri="{FF2B5EF4-FFF2-40B4-BE49-F238E27FC236}">
                <a16:creationId xmlns:a16="http://schemas.microsoft.com/office/drawing/2014/main" id="{51372C1D-94F4-8EBA-5075-D905BF07655D}"/>
              </a:ext>
            </a:extLst>
          </p:cNvPr>
          <p:cNvSpPr txBox="1"/>
          <p:nvPr/>
        </p:nvSpPr>
        <p:spPr>
          <a:xfrm>
            <a:off x="-5802" y="3102335"/>
            <a:ext cx="9086370" cy="430887"/>
          </a:xfrm>
          <a:prstGeom prst="rect">
            <a:avLst/>
          </a:prstGeom>
          <a:noFill/>
          <a:ln w="19050">
            <a:noFill/>
          </a:ln>
        </p:spPr>
        <p:txBody>
          <a:bodyPr wrap="square" rtlCol="0">
            <a:spAutoFit/>
          </a:bodyPr>
          <a:lstStyle/>
          <a:p>
            <a:pPr marL="4763" indent="-4763" algn="ctr"/>
            <a:r>
              <a:rPr lang="en-AU" sz="2100" dirty="0">
                <a:solidFill>
                  <a:srgbClr val="FFFF00"/>
                </a:solidFill>
                <a:latin typeface="Times New Roman" panose="02020603050405020304" pitchFamily="18" charset="0"/>
                <a:cs typeface="Times New Roman" panose="02020603050405020304" pitchFamily="18" charset="0"/>
              </a:rPr>
              <a:t>The Danger of taking in “bad light” (spiritual </a:t>
            </a:r>
            <a:r>
              <a:rPr lang="en-AU" sz="2100" u="sng" dirty="0">
                <a:solidFill>
                  <a:srgbClr val="FFFF00"/>
                </a:solidFill>
                <a:latin typeface="Times New Roman" panose="02020603050405020304" pitchFamily="18" charset="0"/>
                <a:cs typeface="Times New Roman" panose="02020603050405020304" pitchFamily="18" charset="0"/>
              </a:rPr>
              <a:t>un</a:t>
            </a:r>
            <a:r>
              <a:rPr lang="en-AU" sz="2100" dirty="0">
                <a:solidFill>
                  <a:srgbClr val="FFFF00"/>
                </a:solidFill>
                <a:latin typeface="Times New Roman" panose="02020603050405020304" pitchFamily="18" charset="0"/>
                <a:cs typeface="Times New Roman" panose="02020603050405020304" pitchFamily="18" charset="0"/>
              </a:rPr>
              <a:t>truth)</a:t>
            </a:r>
          </a:p>
        </p:txBody>
      </p:sp>
      <p:sp>
        <p:nvSpPr>
          <p:cNvPr id="16" name="TextBox 15">
            <a:extLst>
              <a:ext uri="{FF2B5EF4-FFF2-40B4-BE49-F238E27FC236}">
                <a16:creationId xmlns:a16="http://schemas.microsoft.com/office/drawing/2014/main" id="{BF3C8FCB-1DBA-B290-BE4F-4055F20B262B}"/>
              </a:ext>
            </a:extLst>
          </p:cNvPr>
          <p:cNvSpPr txBox="1"/>
          <p:nvPr/>
        </p:nvSpPr>
        <p:spPr>
          <a:xfrm>
            <a:off x="14764" y="3445477"/>
            <a:ext cx="3248006" cy="369332"/>
          </a:xfrm>
          <a:prstGeom prst="rect">
            <a:avLst/>
          </a:prstGeom>
          <a:noFill/>
          <a:ln w="19050">
            <a:noFill/>
          </a:ln>
        </p:spPr>
        <p:txBody>
          <a:bodyPr wrap="square" rtlCol="0">
            <a:spAutoFit/>
          </a:bodyPr>
          <a:lstStyle/>
          <a:p>
            <a:r>
              <a:rPr lang="en-AU" dirty="0">
                <a:solidFill>
                  <a:srgbClr val="FFFF66"/>
                </a:solidFill>
                <a:latin typeface="Times New Roman" panose="02020603050405020304" pitchFamily="18" charset="0"/>
                <a:cs typeface="Times New Roman" panose="02020603050405020304" pitchFamily="18" charset="0"/>
              </a:rPr>
              <a:t>1.  Attracted to the wrong light</a:t>
            </a:r>
          </a:p>
        </p:txBody>
      </p:sp>
      <p:sp>
        <p:nvSpPr>
          <p:cNvPr id="17" name="TextBox 16">
            <a:extLst>
              <a:ext uri="{FF2B5EF4-FFF2-40B4-BE49-F238E27FC236}">
                <a16:creationId xmlns:a16="http://schemas.microsoft.com/office/drawing/2014/main" id="{3D04866A-73DC-BE41-2DB5-E1ACD7079699}"/>
              </a:ext>
            </a:extLst>
          </p:cNvPr>
          <p:cNvSpPr txBox="1"/>
          <p:nvPr/>
        </p:nvSpPr>
        <p:spPr>
          <a:xfrm>
            <a:off x="2974738" y="3453458"/>
            <a:ext cx="6156176" cy="369332"/>
          </a:xfrm>
          <a:prstGeom prst="rect">
            <a:avLst/>
          </a:prstGeom>
          <a:noFill/>
          <a:ln w="19050">
            <a:noFill/>
          </a:ln>
        </p:spPr>
        <p:txBody>
          <a:bodyPr wrap="square" rtlCol="0">
            <a:spAutoFit/>
          </a:bodyPr>
          <a:lstStyle/>
          <a:p>
            <a:pPr marL="179388" indent="-179388">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Only listen to teachers who tell us what the flesh wants to hear</a:t>
            </a:r>
          </a:p>
        </p:txBody>
      </p:sp>
      <p:sp>
        <p:nvSpPr>
          <p:cNvPr id="18" name="TextBox 17">
            <a:extLst>
              <a:ext uri="{FF2B5EF4-FFF2-40B4-BE49-F238E27FC236}">
                <a16:creationId xmlns:a16="http://schemas.microsoft.com/office/drawing/2014/main" id="{21498AEC-A18D-D5C1-A358-C488CC6D4933}"/>
              </a:ext>
            </a:extLst>
          </p:cNvPr>
          <p:cNvSpPr txBox="1"/>
          <p:nvPr/>
        </p:nvSpPr>
        <p:spPr>
          <a:xfrm>
            <a:off x="2974737" y="3745006"/>
            <a:ext cx="6156176" cy="369332"/>
          </a:xfrm>
          <a:prstGeom prst="rect">
            <a:avLst/>
          </a:prstGeom>
          <a:noFill/>
          <a:ln w="19050">
            <a:noFill/>
          </a:ln>
        </p:spPr>
        <p:txBody>
          <a:bodyPr wrap="square" rtlCol="0">
            <a:spAutoFit/>
          </a:bodyPr>
          <a:lstStyle/>
          <a:p>
            <a:pPr marL="179388" indent="-179388">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Reject Scripture that teaches against what we want to hear</a:t>
            </a:r>
          </a:p>
        </p:txBody>
      </p:sp>
      <p:sp>
        <p:nvSpPr>
          <p:cNvPr id="19" name="TextBox 18">
            <a:extLst>
              <a:ext uri="{FF2B5EF4-FFF2-40B4-BE49-F238E27FC236}">
                <a16:creationId xmlns:a16="http://schemas.microsoft.com/office/drawing/2014/main" id="{119CD715-217C-DE51-A9F2-76C56076B086}"/>
              </a:ext>
            </a:extLst>
          </p:cNvPr>
          <p:cNvSpPr txBox="1"/>
          <p:nvPr/>
        </p:nvSpPr>
        <p:spPr>
          <a:xfrm>
            <a:off x="-5115" y="4127964"/>
            <a:ext cx="3248006" cy="369332"/>
          </a:xfrm>
          <a:prstGeom prst="rect">
            <a:avLst/>
          </a:prstGeom>
          <a:noFill/>
          <a:ln w="19050">
            <a:noFill/>
          </a:ln>
        </p:spPr>
        <p:txBody>
          <a:bodyPr wrap="square" rtlCol="0">
            <a:spAutoFit/>
          </a:bodyPr>
          <a:lstStyle/>
          <a:p>
            <a:r>
              <a:rPr lang="en-AU" dirty="0">
                <a:solidFill>
                  <a:srgbClr val="FFFF66"/>
                </a:solidFill>
                <a:latin typeface="Times New Roman" panose="02020603050405020304" pitchFamily="18" charset="0"/>
                <a:cs typeface="Times New Roman" panose="02020603050405020304" pitchFamily="18" charset="0"/>
              </a:rPr>
              <a:t>2.  Distorting the Word of God</a:t>
            </a:r>
          </a:p>
        </p:txBody>
      </p:sp>
      <p:sp>
        <p:nvSpPr>
          <p:cNvPr id="20" name="TextBox 19">
            <a:extLst>
              <a:ext uri="{FF2B5EF4-FFF2-40B4-BE49-F238E27FC236}">
                <a16:creationId xmlns:a16="http://schemas.microsoft.com/office/drawing/2014/main" id="{5DABB422-45F7-76F9-1D8A-0BF59F0A4717}"/>
              </a:ext>
            </a:extLst>
          </p:cNvPr>
          <p:cNvSpPr txBox="1"/>
          <p:nvPr/>
        </p:nvSpPr>
        <p:spPr>
          <a:xfrm>
            <a:off x="2954859" y="4135945"/>
            <a:ext cx="6156176" cy="646331"/>
          </a:xfrm>
          <a:prstGeom prst="rect">
            <a:avLst/>
          </a:prstGeom>
          <a:noFill/>
          <a:ln w="19050">
            <a:noFill/>
          </a:ln>
        </p:spPr>
        <p:txBody>
          <a:bodyPr wrap="square" rtlCol="0">
            <a:spAutoFit/>
          </a:bodyPr>
          <a:lstStyle/>
          <a:p>
            <a:pPr marL="179388" indent="-179388">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perception that hears the Word of God and dulls, discolours and distorts it to fit with what the flesh wants</a:t>
            </a:r>
          </a:p>
        </p:txBody>
      </p:sp>
      <p:sp>
        <p:nvSpPr>
          <p:cNvPr id="2" name="Text Box 4">
            <a:extLst>
              <a:ext uri="{FF2B5EF4-FFF2-40B4-BE49-F238E27FC236}">
                <a16:creationId xmlns:a16="http://schemas.microsoft.com/office/drawing/2014/main" id="{197EBAAE-E3D8-36A2-DC34-2D6822C20F61}"/>
              </a:ext>
            </a:extLst>
          </p:cNvPr>
          <p:cNvSpPr txBox="1">
            <a:spLocks noChangeArrowheads="1"/>
          </p:cNvSpPr>
          <p:nvPr/>
        </p:nvSpPr>
        <p:spPr bwMode="auto">
          <a:xfrm>
            <a:off x="814498" y="4745197"/>
            <a:ext cx="6156176" cy="361894"/>
          </a:xfrm>
          <a:prstGeom prst="rect">
            <a:avLst/>
          </a:prstGeom>
          <a:solidFill>
            <a:schemeClr val="bg1"/>
          </a:solid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1700" b="1" baseline="30000" dirty="0">
                <a:effectLst/>
                <a:latin typeface="Comic Sans MS" panose="030F0902030302020204" pitchFamily="66" charset="0"/>
                <a:ea typeface="Times New Roman" panose="02020603050405020304" pitchFamily="18" charset="0"/>
                <a:cs typeface="Times New Roman" panose="02020603050405020304" pitchFamily="18" charset="0"/>
              </a:rPr>
              <a:t>35 </a:t>
            </a:r>
            <a:r>
              <a:rPr lang="en-AU" sz="1700" dirty="0">
                <a:solidFill>
                  <a:srgbClr val="FF0000"/>
                </a:solidFill>
                <a:effectLst/>
                <a:latin typeface="Comic Sans MS" panose="030F0902030302020204" pitchFamily="66" charset="0"/>
                <a:ea typeface="Times New Roman" panose="02020603050405020304" pitchFamily="18" charset="0"/>
                <a:cs typeface="Times New Roman" panose="02020603050405020304" pitchFamily="18" charset="0"/>
              </a:rPr>
              <a:t>Therefore be careful lest the light in you be darkness.</a:t>
            </a:r>
            <a:r>
              <a:rPr lang="en-AU" sz="1700" dirty="0">
                <a:effectLst/>
              </a:rPr>
              <a:t> </a:t>
            </a:r>
            <a:endParaRPr lang="en-AU" sz="1700" dirty="0">
              <a:effectLst/>
              <a:latin typeface="Times New Roman" panose="02020603050405020304" pitchFamily="18" charset="0"/>
              <a:ea typeface="Times New Roman" panose="02020603050405020304" pitchFamily="18" charset="0"/>
            </a:endParaRPr>
          </a:p>
        </p:txBody>
      </p:sp>
      <p:sp>
        <p:nvSpPr>
          <p:cNvPr id="3" name="TextBox 2">
            <a:extLst>
              <a:ext uri="{FF2B5EF4-FFF2-40B4-BE49-F238E27FC236}">
                <a16:creationId xmlns:a16="http://schemas.microsoft.com/office/drawing/2014/main" id="{F39A2B5E-7E1E-E50D-CB80-D381DBA67586}"/>
              </a:ext>
            </a:extLst>
          </p:cNvPr>
          <p:cNvSpPr txBox="1"/>
          <p:nvPr/>
        </p:nvSpPr>
        <p:spPr>
          <a:xfrm>
            <a:off x="10621" y="5050345"/>
            <a:ext cx="9120292" cy="646331"/>
          </a:xfrm>
          <a:prstGeom prst="rect">
            <a:avLst/>
          </a:prstGeom>
          <a:noFill/>
          <a:ln w="19050">
            <a:noFill/>
          </a:ln>
        </p:spPr>
        <p:txBody>
          <a:bodyPr wrap="square" rtlCol="0">
            <a:spAutoFit/>
          </a:bodyPr>
          <a:lstStyle/>
          <a:p>
            <a:pPr marL="179388" indent="-179388">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How we perceive God’s word, determines whether we’re taking in light, or darkness.</a:t>
            </a:r>
          </a:p>
          <a:p>
            <a:pPr marL="179388" indent="-179388">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Take in Spiritual Truth.   Be filled with it.   Radiate it.  Become a lamp on a lampstand.</a:t>
            </a:r>
          </a:p>
        </p:txBody>
      </p:sp>
    </p:spTree>
    <p:extLst>
      <p:ext uri="{BB962C8B-B14F-4D97-AF65-F5344CB8AC3E}">
        <p14:creationId xmlns:p14="http://schemas.microsoft.com/office/powerpoint/2010/main" val="4039643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bg/>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animBg="1"/>
      <p:bldP spid="13" grpId="0"/>
      <p:bldP spid="14" grpId="0"/>
      <p:bldP spid="15" grpId="0"/>
      <p:bldP spid="16" grpId="0"/>
      <p:bldP spid="17" grpId="0"/>
      <p:bldP spid="18" grpId="0"/>
      <p:bldP spid="19" grpId="0"/>
      <p:bldP spid="20" grpId="0"/>
      <p:bldP spid="2" grpId="0" animBg="1"/>
      <p:bldP spid="3" grpId="0" uiExpand="1"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171323</TotalTime>
  <Words>699</Words>
  <Application>Microsoft Macintosh PowerPoint</Application>
  <PresentationFormat>On-screen Show (16:10)</PresentationFormat>
  <Paragraphs>46</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Comic Sans MS</vt:lpstr>
      <vt:lpstr>Arial</vt:lpstr>
      <vt:lpstr>Times New Roman</vt:lpstr>
      <vt:lpstr>Calibri</vt:lpstr>
      <vt:lpstr>Default Design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2632</cp:revision>
  <cp:lastPrinted>2024-02-22T06:57:58Z</cp:lastPrinted>
  <dcterms:created xsi:type="dcterms:W3CDTF">2016-11-04T06:28:01Z</dcterms:created>
  <dcterms:modified xsi:type="dcterms:W3CDTF">2024-02-22T07:05:06Z</dcterms:modified>
</cp:coreProperties>
</file>